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 id="2147483663" r:id="rId3"/>
  </p:sldMasterIdLst>
  <p:notesMasterIdLst>
    <p:notesMasterId r:id="rId9"/>
  </p:notesMasterIdLst>
  <p:sldIdLst>
    <p:sldId id="259" r:id="rId4"/>
    <p:sldId id="262" r:id="rId5"/>
    <p:sldId id="265" r:id="rId6"/>
    <p:sldId id="268" r:id="rId7"/>
    <p:sldId id="271" r:id="rId8"/>
  </p:sldIdLst>
  <p:sldSz cx="12192000" cy="6858000"/>
  <p:notesSz cx="6858000" cy="9144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Poppins" pitchFamily="2" charset="77"/>
      <p:regular r:id="rId18"/>
      <p:bold r:id="rId19"/>
      <p:italic r:id="rId20"/>
      <p:boldItalic r:id="rId21"/>
    </p:embeddedFont>
  </p:embeddedFontLst>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p:restoredTop sz="0"/>
  </p:normalViewPr>
  <p:slideViewPr>
    <p:cSldViewPr>
      <p:cViewPr varScale="1">
        <p:scale>
          <a:sx n="114" d="100"/>
          <a:sy n="114" d="100"/>
        </p:scale>
        <p:origin x="448" y="16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font" Target="fonts/font12.fntdata"/><Relationship Id="rId7" Type="http://schemas.openxmlformats.org/officeDocument/2006/relationships/slide" Target="slides/slide4.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font" Target="fonts/font6.fntdata"/><Relationship Id="rId23"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0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02BF265B-FF7E-4842-9FAC-5A7FCFF36647}" type="datetimeFigureOut">
              <a:rPr lang="en-US" smtClean="0"/>
              <a:t>3/12/25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901E3CB-993F-4714-8E44-5BE8B2F58FC4}" type="datetimeFigureOut">
              <a:rPr lang="en-US" smtClean="0"/>
              <a:t>3/12/25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D1B100E-5DC4-435B-9546-678A86A2305C}" type="datetimeFigureOut">
              <a:rPr lang="en-US" smtClean="0"/>
              <a:t>3/12/25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7D7287F-794B-44B3-970A-E49A62F2DDF1}" type="datetimeFigureOut">
              <a:rPr lang="en-US" smtClean="0"/>
              <a:t>3/12/25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0E01C999-EE60-41E0-93E7-7E530A1F881D}" type="datetimeFigureOut">
              <a:rPr lang="en-US" smtClean="0"/>
              <a:t>3/12/25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CCBD6B43-45D5-4288-A7A5-C69FEC261FEB}" type="datetimeFigureOut">
              <a:rPr lang="en-US" smtClean="0"/>
              <a:t>3/12/25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CB4BCA1C-67F8-45BB-919B-5E809FBEFEFB}" type="datetimeFigureOut">
              <a:rPr lang="en-US" smtClean="0"/>
              <a:t>3/12/25</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38F787B4-F85E-4280-AF67-25AB7CFD754C}" type="datetimeFigureOut">
              <a:rPr lang="en-US" smtClean="0"/>
              <a:t>3/12/25</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D8CB48D-00BD-42BE-8AAA-4137E8D0B23F}" type="datetimeFigureOut">
              <a:rPr lang="en-US" smtClean="0"/>
              <a:t>3/12/25</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76D891DD-68A4-45FF-A299-A5C580E4600F}" type="datetimeFigureOut">
              <a:rPr lang="en-US" smtClean="0"/>
              <a:t>3/12/25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BDB89E47-D957-439C-8F1C-8E67A3287730}" type="datetimeFigureOut">
              <a:rPr lang="en-US" smtClean="0"/>
              <a:t>3/12/25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3/12/25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EFF1EB"/>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123794"/>
          </a:xfrm>
          <a:prstGeom prst="rect">
            <a:avLst/>
          </a:prstGeom>
        </p:spPr>
      </p:pic>
      <p:sp>
        <p:nvSpPr>
          <p:cNvPr id="3" name="Object 2"/>
          <p:cNvSpPr/>
          <p:nvPr/>
        </p:nvSpPr>
        <p:spPr>
          <a:xfrm>
            <a:off x="284653" y="5182833"/>
            <a:ext cx="12169907" cy="473527"/>
          </a:xfrm>
          <a:prstGeom prst="rect">
            <a:avLst/>
          </a:prstGeom>
          <a:noFill/>
        </p:spPr>
        <p:txBody>
          <a:bodyPr wrap="square"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3730"/>
              </a:lnSpc>
              <a:buNone/>
            </a:pPr>
            <a:r>
              <a:rPr lang="en-US" sz="3527" kern="0" spc="35">
                <a:solidFill>
                  <a:srgbClr val="071023"/>
                </a:solidFill>
                <a:latin typeface="Poppins" pitchFamily="34" charset="0"/>
                <a:ea typeface="Poppins" pitchFamily="34" charset="-122"/>
                <a:cs typeface="Poppins" pitchFamily="34" charset="-120"/>
              </a:rPr>
              <a:t>Real-World Applications of Discrete Mathematics</a:t>
            </a:r>
            <a:endParaRPr lang="en-US"/>
          </a:p>
        </p:txBody>
      </p:sp>
      <p:sp>
        <p:nvSpPr>
          <p:cNvPr id="4" name="Object 3"/>
          <p:cNvSpPr/>
          <p:nvPr/>
        </p:nvSpPr>
        <p:spPr>
          <a:xfrm>
            <a:off x="-3372948" y="5963613"/>
            <a:ext cx="12169907" cy="316776"/>
          </a:xfrm>
          <a:prstGeom prst="rect">
            <a:avLst/>
          </a:prstGeom>
          <a:noFill/>
        </p:spPr>
        <p:txBody>
          <a:bodyPr wrap="square"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8">
              <a:lnSpc>
                <a:spcPts val="1247"/>
              </a:lnSpc>
              <a:spcBef>
                <a:spcPts val="642"/>
              </a:spcBef>
            </a:pPr>
            <a:r>
              <a:rPr lang="en-US" sz="1400">
                <a:solidFill>
                  <a:srgbClr val="000000">
                    <a:alpha val="80000"/>
                  </a:srgbClr>
                </a:solidFill>
                <a:latin typeface="Space Mono" pitchFamily="34" charset="0"/>
                <a:ea typeface="Space Mono" pitchFamily="34" charset="-122"/>
              </a:rPr>
              <a:t>Presented by</a:t>
            </a:r>
            <a:br>
              <a:rPr lang="en-US" sz="1400">
                <a:solidFill>
                  <a:srgbClr val="000000">
                    <a:alpha val="80000"/>
                  </a:srgbClr>
                </a:solidFill>
                <a:latin typeface="Space Mono" pitchFamily="34" charset="0"/>
                <a:ea typeface="Space Mono" pitchFamily="34" charset="-122"/>
              </a:rPr>
            </a:br>
            <a:br>
              <a:rPr lang="en-US" sz="1400">
                <a:solidFill>
                  <a:srgbClr val="000000">
                    <a:alpha val="80000"/>
                  </a:srgbClr>
                </a:solidFill>
                <a:latin typeface="Space Mono" pitchFamily="34" charset="0"/>
                <a:ea typeface="Space Mono" pitchFamily="34" charset="-122"/>
              </a:rPr>
            </a:br>
            <a:r>
              <a:rPr lang="en-US" sz="1400">
                <a:solidFill>
                  <a:srgbClr val="000000">
                    <a:alpha val="80000"/>
                  </a:srgbClr>
                </a:solidFill>
                <a:latin typeface="Space Mono" pitchFamily="34" charset="0"/>
                <a:ea typeface="Space Mono" pitchFamily="34" charset="-122"/>
              </a:rPr>
              <a:t>SHAYEKH AL HASAN</a:t>
            </a:r>
            <a:br>
              <a:rPr lang="en-US" sz="1400">
                <a:solidFill>
                  <a:srgbClr val="000000">
                    <a:alpha val="80000"/>
                  </a:srgbClr>
                </a:solidFill>
                <a:latin typeface="Space Mono" pitchFamily="34" charset="0"/>
                <a:ea typeface="Space Mono" pitchFamily="34" charset="-122"/>
              </a:rPr>
            </a:br>
            <a:r>
              <a:rPr lang="en-US" sz="1400">
                <a:solidFill>
                  <a:srgbClr val="000000">
                    <a:alpha val="80000"/>
                  </a:srgbClr>
                </a:solidFill>
                <a:latin typeface="Space Mono" pitchFamily="34" charset="0"/>
                <a:ea typeface="Space Mono" pitchFamily="34" charset="-122"/>
              </a:rPr>
              <a:t>20243228</a:t>
            </a:r>
            <a:endParaRPr lang="en-US" sz="1400"/>
          </a:p>
        </p:txBody>
      </p:sp>
      <p:sp>
        <p:nvSpPr>
          <p:cNvPr id="5" name="Object 4"/>
          <p:cNvSpPr/>
          <p:nvPr/>
        </p:nvSpPr>
        <p:spPr>
          <a:xfrm>
            <a:off x="0" y="114271"/>
            <a:ext cx="12188952" cy="4761309"/>
          </a:xfrm>
          <a:prstGeom prst="rect">
            <a:avLst/>
          </a:prstGeom>
          <a:solidFill>
            <a:srgbClr val="000000">
              <a:alpha val="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6" name="Object 5" descr="Discrete Mathematics"/>
          <p:cNvPicPr>
            <a:picLocks noChangeAspect="1"/>
          </p:cNvPicPr>
          <p:nvPr/>
        </p:nvPicPr>
        <p:blipFill>
          <a:blip r:embed="rId5"/>
          <a:srcRect t="15278" b="15278"/>
          <a:stretch>
            <a:fillRect/>
          </a:stretch>
        </p:blipFill>
        <p:spPr>
          <a:xfrm>
            <a:off x="0" y="114271"/>
            <a:ext cx="12188952" cy="4761309"/>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71023"/>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76181"/>
          </a:xfrm>
          <a:prstGeom prst="rect">
            <a:avLst/>
          </a:prstGeom>
        </p:spPr>
      </p:pic>
      <p:sp>
        <p:nvSpPr>
          <p:cNvPr id="3" name="Object 2"/>
          <p:cNvSpPr/>
          <p:nvPr/>
        </p:nvSpPr>
        <p:spPr>
          <a:xfrm>
            <a:off x="0" y="402107"/>
            <a:ext cx="12188952" cy="478288"/>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767"/>
              </a:lnSpc>
              <a:buNone/>
            </a:pPr>
            <a:r>
              <a:rPr lang="en-US" sz="3563" kern="0" spc="35">
                <a:solidFill>
                  <a:srgbClr val="F5F6F2"/>
                </a:solidFill>
                <a:latin typeface="Poppins" pitchFamily="34" charset="0"/>
                <a:ea typeface="Poppins" pitchFamily="34" charset="-122"/>
                <a:cs typeface="Poppins" pitchFamily="34" charset="-120"/>
              </a:rPr>
              <a:t>What is Discrete Mathematics?</a:t>
            </a:r>
            <a:endParaRPr lang="en-US"/>
          </a:p>
        </p:txBody>
      </p:sp>
      <p:sp>
        <p:nvSpPr>
          <p:cNvPr id="4" name="Object 3"/>
          <p:cNvSpPr/>
          <p:nvPr/>
        </p:nvSpPr>
        <p:spPr>
          <a:xfrm>
            <a:off x="206305" y="1206321"/>
            <a:ext cx="5446938" cy="476986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2900" indent="-242900" algn="l">
              <a:lnSpc>
                <a:spcPts val="2722"/>
              </a:lnSpc>
              <a:buSzTx/>
              <a:buChar char="•"/>
            </a:pPr>
            <a:r>
              <a:rPr lang="en-US" sz="2160" dirty="0">
                <a:solidFill>
                  <a:srgbClr val="F5F6F2"/>
                </a:solidFill>
                <a:latin typeface="Space Mono" pitchFamily="34" charset="0"/>
                <a:ea typeface="Space Mono" pitchFamily="34" charset="-122"/>
                <a:cs typeface="Space Mono" pitchFamily="34" charset="-120"/>
              </a:rPr>
              <a:t>Countable, Finite, and Distinct Mathematical Structures</a:t>
            </a:r>
          </a:p>
          <a:p>
            <a:pPr lvl="1" algn="l">
              <a:lnSpc>
                <a:spcPts val="1932"/>
              </a:lnSpc>
              <a:spcBef>
                <a:spcPts val="419"/>
              </a:spcBef>
              <a:buNone/>
            </a:pPr>
            <a:r>
              <a:rPr lang="en-US" sz="1380" dirty="0">
                <a:solidFill>
                  <a:srgbClr val="FFFFFF">
                    <a:alpha val="80000"/>
                  </a:srgbClr>
                </a:solidFill>
                <a:latin typeface="Space Mono" pitchFamily="34" charset="0"/>
                <a:ea typeface="Space Mono" pitchFamily="34" charset="-122"/>
                <a:cs typeface="Space Mono" pitchFamily="34" charset="-120"/>
              </a:rPr>
              <a:t>Discrete mathematics focuses on mathematical objects that can be counted, such as integers, graphs, and logic.</a:t>
            </a:r>
          </a:p>
          <a:p>
            <a:pPr marL="242900" indent="-242900" algn="l">
              <a:lnSpc>
                <a:spcPts val="2722"/>
              </a:lnSpc>
              <a:spcBef>
                <a:spcPts val="2594"/>
              </a:spcBef>
              <a:buSzTx/>
              <a:buChar char="•"/>
            </a:pPr>
            <a:r>
              <a:rPr lang="en-US" sz="2160" dirty="0">
                <a:solidFill>
                  <a:srgbClr val="F5F6F2"/>
                </a:solidFill>
                <a:latin typeface="Space Mono" pitchFamily="34" charset="0"/>
                <a:ea typeface="Space Mono" pitchFamily="34" charset="-122"/>
                <a:cs typeface="Space Mono" pitchFamily="34" charset="-120"/>
              </a:rPr>
              <a:t>Graph Theory</a:t>
            </a:r>
          </a:p>
          <a:p>
            <a:pPr lvl="1" algn="l">
              <a:lnSpc>
                <a:spcPts val="1932"/>
              </a:lnSpc>
              <a:spcBef>
                <a:spcPts val="419"/>
              </a:spcBef>
              <a:buNone/>
            </a:pPr>
            <a:r>
              <a:rPr lang="en-US" sz="1380" dirty="0">
                <a:solidFill>
                  <a:srgbClr val="FFFFFF">
                    <a:alpha val="80000"/>
                  </a:srgbClr>
                </a:solidFill>
                <a:latin typeface="Space Mono" pitchFamily="34" charset="0"/>
                <a:ea typeface="Space Mono" pitchFamily="34" charset="-122"/>
                <a:cs typeface="Space Mono" pitchFamily="34" charset="-120"/>
              </a:rPr>
              <a:t>Studying networks, social media, and transportation maps using graph theory concepts.</a:t>
            </a:r>
          </a:p>
          <a:p>
            <a:pPr marL="242900" indent="-242900" algn="l">
              <a:lnSpc>
                <a:spcPts val="2722"/>
              </a:lnSpc>
              <a:spcBef>
                <a:spcPts val="2594"/>
              </a:spcBef>
              <a:buSzTx/>
              <a:buChar char="•"/>
            </a:pPr>
            <a:endParaRPr lang="en-US" sz="2160" dirty="0">
              <a:solidFill>
                <a:srgbClr val="F5F6F2"/>
              </a:solidFill>
              <a:latin typeface="Space Mono" pitchFamily="34" charset="0"/>
              <a:ea typeface="Space Mono" pitchFamily="34" charset="-122"/>
              <a:cs typeface="Space Mono" pitchFamily="34" charset="-120"/>
            </a:endParaRPr>
          </a:p>
          <a:p>
            <a:pPr marL="242900" indent="-242900" algn="l">
              <a:lnSpc>
                <a:spcPts val="2722"/>
              </a:lnSpc>
              <a:spcBef>
                <a:spcPts val="2594"/>
              </a:spcBef>
              <a:buSzTx/>
              <a:buChar char="•"/>
            </a:pPr>
            <a:r>
              <a:rPr lang="en-US" sz="2160" dirty="0">
                <a:solidFill>
                  <a:srgbClr val="F5F6F2"/>
                </a:solidFill>
                <a:latin typeface="Space Mono" pitchFamily="34" charset="0"/>
                <a:ea typeface="Space Mono" pitchFamily="34" charset="-122"/>
                <a:cs typeface="Space Mono" pitchFamily="34" charset="-120"/>
              </a:rPr>
              <a:t>Boolean Algebra</a:t>
            </a:r>
          </a:p>
          <a:p>
            <a:pPr lvl="1" algn="l">
              <a:lnSpc>
                <a:spcPts val="1932"/>
              </a:lnSpc>
              <a:spcBef>
                <a:spcPts val="419"/>
              </a:spcBef>
              <a:buNone/>
            </a:pPr>
            <a:r>
              <a:rPr lang="en-US" sz="1380" dirty="0">
                <a:solidFill>
                  <a:srgbClr val="FFFFFF">
                    <a:alpha val="80000"/>
                  </a:srgbClr>
                </a:solidFill>
                <a:latin typeface="Space Mono" pitchFamily="34" charset="0"/>
                <a:ea typeface="Space Mono" pitchFamily="34" charset="-122"/>
                <a:cs typeface="Space Mono" pitchFamily="34" charset="-120"/>
              </a:rPr>
              <a:t>Applying logical operations (AND, OR, NOT) to power digital circuits, logic gates, and AI decision-making.</a:t>
            </a:r>
            <a:endParaRPr lang="en-US" dirty="0"/>
          </a:p>
        </p:txBody>
      </p:sp>
      <p:sp>
        <p:nvSpPr>
          <p:cNvPr id="5" name="Object 4"/>
          <p:cNvSpPr/>
          <p:nvPr/>
        </p:nvSpPr>
        <p:spPr>
          <a:xfrm>
            <a:off x="6633843" y="1206321"/>
            <a:ext cx="4738241" cy="233096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2900" indent="-242900" algn="l">
              <a:lnSpc>
                <a:spcPts val="2722"/>
              </a:lnSpc>
              <a:buSzTx/>
              <a:buChar char="•"/>
            </a:pPr>
            <a:r>
              <a:rPr lang="en-US" sz="2160">
                <a:solidFill>
                  <a:srgbClr val="F5F6F2"/>
                </a:solidFill>
                <a:latin typeface="Space Mono" pitchFamily="34" charset="0"/>
                <a:ea typeface="Space Mono" pitchFamily="34" charset="-122"/>
                <a:cs typeface="Space Mono" pitchFamily="34" charset="-120"/>
              </a:rPr>
              <a:t>Combinatorics</a:t>
            </a:r>
          </a:p>
          <a:p>
            <a:pPr lvl="1" algn="l">
              <a:lnSpc>
                <a:spcPts val="1932"/>
              </a:lnSpc>
              <a:spcBef>
                <a:spcPts val="419"/>
              </a:spcBef>
              <a:buNone/>
            </a:pPr>
            <a:r>
              <a:rPr lang="en-US" sz="1380">
                <a:solidFill>
                  <a:srgbClr val="FFFFFF">
                    <a:alpha val="80000"/>
                  </a:srgbClr>
                </a:solidFill>
                <a:latin typeface="Space Mono" pitchFamily="34" charset="0"/>
                <a:ea typeface="Space Mono" pitchFamily="34" charset="-122"/>
                <a:cs typeface="Space Mono" pitchFamily="34" charset="-120"/>
              </a:rPr>
              <a:t>Analyzing discrete structures to solve problems in data compression, error detection, and optimization.</a:t>
            </a:r>
          </a:p>
          <a:p>
            <a:pPr marL="242900" indent="-242900" algn="l">
              <a:lnSpc>
                <a:spcPts val="2722"/>
              </a:lnSpc>
              <a:spcBef>
                <a:spcPts val="2594"/>
              </a:spcBef>
              <a:buSzTx/>
              <a:buChar char="•"/>
            </a:pPr>
            <a:r>
              <a:rPr lang="en-US" sz="2160">
                <a:solidFill>
                  <a:srgbClr val="F5F6F2"/>
                </a:solidFill>
                <a:latin typeface="Space Mono" pitchFamily="34" charset="0"/>
                <a:ea typeface="Space Mono" pitchFamily="34" charset="-122"/>
                <a:cs typeface="Space Mono" pitchFamily="34" charset="-120"/>
              </a:rPr>
              <a:t>Number Theory &amp; Modular Arithmetic</a:t>
            </a:r>
          </a:p>
          <a:p>
            <a:pPr lvl="1" algn="l">
              <a:lnSpc>
                <a:spcPts val="1932"/>
              </a:lnSpc>
              <a:spcBef>
                <a:spcPts val="419"/>
              </a:spcBef>
              <a:buNone/>
            </a:pPr>
            <a:r>
              <a:rPr lang="en-US" sz="1380">
                <a:solidFill>
                  <a:srgbClr val="FFFFFF">
                    <a:alpha val="80000"/>
                  </a:srgbClr>
                </a:solidFill>
                <a:latin typeface="Space Mono" pitchFamily="34" charset="0"/>
                <a:ea typeface="Space Mono" pitchFamily="34" charset="-122"/>
                <a:cs typeface="Space Mono" pitchFamily="34" charset="-120"/>
              </a:rPr>
              <a:t>Providing the mathematical foundation for cryptographic techniques like RSA encryption.</a:t>
            </a:r>
            <a:endParaRPr lang="en-US"/>
          </a:p>
        </p:txBody>
      </p:sp>
      <p:sp>
        <p:nvSpPr>
          <p:cNvPr id="6" name="TextBox 5">
            <a:extLst>
              <a:ext uri="{FF2B5EF4-FFF2-40B4-BE49-F238E27FC236}">
                <a16:creationId xmlns:a16="http://schemas.microsoft.com/office/drawing/2014/main" id="{ED6FBF83-9075-A5E5-6752-1772C4FE9621}"/>
              </a:ext>
            </a:extLst>
          </p:cNvPr>
          <p:cNvSpPr txBox="1"/>
          <p:nvPr/>
        </p:nvSpPr>
        <p:spPr>
          <a:xfrm>
            <a:off x="6765089" y="3767571"/>
            <a:ext cx="447574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kern="0" spc="35" dirty="0">
                <a:solidFill>
                  <a:srgbClr val="F5F6F2"/>
                </a:solidFill>
                <a:latin typeface="Poppins" pitchFamily="34" charset="0"/>
                <a:ea typeface="Poppins" pitchFamily="34" charset="-122"/>
                <a:cs typeface="Poppins" pitchFamily="34" charset="-120"/>
              </a:rPr>
              <a:t>Applications of Discrete Mathematics:</a:t>
            </a:r>
            <a:endParaRPr lang="en-KR" b="1" dirty="0"/>
          </a:p>
        </p:txBody>
      </p:sp>
      <p:sp>
        <p:nvSpPr>
          <p:cNvPr id="7" name="TextBox 6">
            <a:extLst>
              <a:ext uri="{FF2B5EF4-FFF2-40B4-BE49-F238E27FC236}">
                <a16:creationId xmlns:a16="http://schemas.microsoft.com/office/drawing/2014/main" id="{3764E663-04DC-5B00-9E49-A5CC24B1B371}"/>
              </a:ext>
            </a:extLst>
          </p:cNvPr>
          <p:cNvSpPr txBox="1"/>
          <p:nvPr/>
        </p:nvSpPr>
        <p:spPr>
          <a:xfrm>
            <a:off x="6765089" y="4627039"/>
            <a:ext cx="4475747" cy="20492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185"/>
              </a:lnSpc>
              <a:buNone/>
            </a:pPr>
            <a:r>
              <a:rPr lang="en-US" sz="1800">
                <a:solidFill>
                  <a:schemeClr val="bg1">
                    <a:lumMod val="95000"/>
                  </a:schemeClr>
                </a:solidFill>
                <a:latin typeface="Space Mono" pitchFamily="34" charset="0"/>
                <a:ea typeface="Space Mono" pitchFamily="34" charset="-122"/>
                <a:cs typeface="Space Mono" pitchFamily="34" charset="-120"/>
              </a:rPr>
              <a:t>Computer Networks &amp; Internet Routing</a:t>
            </a:r>
          </a:p>
          <a:p>
            <a:pPr>
              <a:lnSpc>
                <a:spcPts val="2185"/>
              </a:lnSpc>
            </a:pPr>
            <a:r>
              <a:rPr lang="en-US" sz="1800">
                <a:solidFill>
                  <a:schemeClr val="bg1">
                    <a:lumMod val="95000"/>
                  </a:schemeClr>
                </a:solidFill>
                <a:latin typeface="Space Mono" pitchFamily="34" charset="0"/>
                <a:ea typeface="Space Mono" pitchFamily="34" charset="-122"/>
                <a:cs typeface="Space Mono" pitchFamily="34" charset="-120"/>
              </a:rPr>
              <a:t>Artificial Intelligence &amp; Machine Learning</a:t>
            </a:r>
          </a:p>
          <a:p>
            <a:pPr>
              <a:lnSpc>
                <a:spcPts val="2185"/>
              </a:lnSpc>
            </a:pPr>
            <a:r>
              <a:rPr lang="en-US" sz="1800">
                <a:solidFill>
                  <a:schemeClr val="bg1"/>
                </a:solidFill>
                <a:latin typeface="Space Mono" pitchFamily="34" charset="0"/>
                <a:ea typeface="Space Mono" pitchFamily="34" charset="-122"/>
                <a:cs typeface="Space Mono" pitchFamily="34" charset="-120"/>
              </a:rPr>
              <a:t>Cybersecurity &amp; Data Integrity</a:t>
            </a:r>
          </a:p>
          <a:p>
            <a:pPr>
              <a:lnSpc>
                <a:spcPts val="2185"/>
              </a:lnSpc>
            </a:pPr>
            <a:r>
              <a:rPr lang="en-US" sz="1800">
                <a:solidFill>
                  <a:schemeClr val="bg1"/>
                </a:solidFill>
                <a:latin typeface="Space Mono" pitchFamily="34" charset="0"/>
                <a:ea typeface="Space Mono" pitchFamily="34" charset="-122"/>
                <a:cs typeface="Space Mono" pitchFamily="34" charset="-120"/>
              </a:rPr>
              <a:t>Data Compression &amp; Error Detection</a:t>
            </a:r>
            <a:endParaRPr lang="en-US">
              <a:solidFill>
                <a:schemeClr val="bg1"/>
              </a:solidFill>
            </a:endParaRPr>
          </a:p>
          <a:p>
            <a:pPr>
              <a:lnSpc>
                <a:spcPts val="2185"/>
              </a:lnSpc>
            </a:pPr>
            <a:endParaRPr lang="en-US">
              <a:solidFill>
                <a:schemeClr val="bg1"/>
              </a:solidFill>
            </a:endParaRPr>
          </a:p>
          <a:p>
            <a:pPr>
              <a:lnSpc>
                <a:spcPts val="2185"/>
              </a:lnSpc>
            </a:pPr>
            <a:endParaRPr lang="en-US">
              <a:solidFill>
                <a:schemeClr val="bg1">
                  <a:lumMod val="95000"/>
                </a:schemeClr>
              </a:solidFill>
            </a:endParaRPr>
          </a:p>
          <a:p>
            <a:pPr algn="l">
              <a:lnSpc>
                <a:spcPts val="2185"/>
              </a:lnSpc>
              <a:buNone/>
            </a:pPr>
            <a:endParaRPr lang="en-US">
              <a:solidFill>
                <a:schemeClr val="bg1">
                  <a:lumMod val="9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1">
    <p:bg>
      <p:bgPr>
        <a:solidFill>
          <a:srgbClr val="120309"/>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785116"/>
            <a:ext cx="12188952" cy="2056886"/>
          </a:xfrm>
          <a:prstGeom prst="rect">
            <a:avLst/>
          </a:prstGeom>
        </p:spPr>
      </p:pic>
      <p:sp>
        <p:nvSpPr>
          <p:cNvPr id="3" name="Object 2"/>
          <p:cNvSpPr/>
          <p:nvPr/>
        </p:nvSpPr>
        <p:spPr>
          <a:xfrm>
            <a:off x="380905" y="5080838"/>
            <a:ext cx="9001605" cy="825194"/>
          </a:xfrm>
          <a:prstGeom prst="rect">
            <a:avLst/>
          </a:prstGeom>
          <a:noFill/>
        </p:spPr>
        <p:txBody>
          <a:bodyPr wrap="square"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3250"/>
              </a:lnSpc>
              <a:buNone/>
            </a:pPr>
            <a:r>
              <a:rPr lang="en-US" sz="2835" b="1" kern="0" spc="29">
                <a:solidFill>
                  <a:srgbClr val="FFFFFF"/>
                </a:solidFill>
                <a:latin typeface="Lato" pitchFamily="34" charset="0"/>
                <a:ea typeface="Lato" pitchFamily="34" charset="-122"/>
                <a:cs typeface="Lato" pitchFamily="34" charset="-120"/>
              </a:rPr>
              <a:t>CRYPTOGRAPHY: ENCRYPTION &amp; DECRYPTION USING DISCRETE MATHEMATICS</a:t>
            </a:r>
            <a:endParaRPr lang="en-US"/>
          </a:p>
        </p:txBody>
      </p:sp>
      <p:sp>
        <p:nvSpPr>
          <p:cNvPr id="4" name="Object 3"/>
          <p:cNvSpPr/>
          <p:nvPr/>
        </p:nvSpPr>
        <p:spPr>
          <a:xfrm>
            <a:off x="380905" y="6119304"/>
            <a:ext cx="11547743" cy="550056"/>
          </a:xfrm>
          <a:prstGeom prst="rect">
            <a:avLst/>
          </a:prstGeom>
          <a:noFill/>
        </p:spPr>
        <p:txBody>
          <a:bodyPr wrap="square"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829"/>
              </a:lnSpc>
              <a:spcBef>
                <a:spcPts val="1046"/>
              </a:spcBef>
              <a:buNone/>
            </a:pPr>
            <a:r>
              <a:rPr lang="en-US" sz="1276" kern="0" spc="26" dirty="0">
                <a:solidFill>
                  <a:srgbClr val="FFFFFF">
                    <a:alpha val="80000"/>
                  </a:srgbClr>
                </a:solidFill>
                <a:latin typeface="Lato" pitchFamily="34" charset="0"/>
                <a:ea typeface="Lato" pitchFamily="34" charset="-122"/>
                <a:cs typeface="Lato" pitchFamily="34" charset="-120"/>
              </a:rPr>
              <a:t>An introduction to how cryptography uses principles of discrete mathematics, such as modular arithmetic and prime numbers, to encrypt and decrypt data for secure communication.</a:t>
            </a:r>
            <a:endParaRPr lang="en-US" dirty="0"/>
          </a:p>
        </p:txBody>
      </p:sp>
      <p:sp>
        <p:nvSpPr>
          <p:cNvPr id="5" name="Object 4"/>
          <p:cNvSpPr/>
          <p:nvPr/>
        </p:nvSpPr>
        <p:spPr>
          <a:xfrm>
            <a:off x="0" y="0"/>
            <a:ext cx="12188952" cy="4761309"/>
          </a:xfrm>
          <a:prstGeom prst="rect">
            <a:avLst/>
          </a:prstGeom>
          <a:solidFill>
            <a:srgbClr val="000000">
              <a:alpha val="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6" name="Object 5" descr="Cryptography"/>
          <p:cNvPicPr>
            <a:picLocks noChangeAspect="1"/>
          </p:cNvPicPr>
          <p:nvPr/>
        </p:nvPicPr>
        <p:blipFill>
          <a:blip r:embed="rId5"/>
          <a:srcRect t="14659" b="14659"/>
          <a:stretch>
            <a:fillRect/>
          </a:stretch>
        </p:blipFill>
        <p:spPr>
          <a:xfrm>
            <a:off x="0" y="0"/>
            <a:ext cx="12188952" cy="47613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bg>
      <p:bgPr>
        <a:solidFill>
          <a:srgbClr val="120309"/>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8168"/>
            <a:ext cx="9398825" cy="1066533"/>
          </a:xfrm>
          <a:prstGeom prst="rect">
            <a:avLst/>
          </a:prstGeom>
        </p:spPr>
      </p:pic>
      <p:sp>
        <p:nvSpPr>
          <p:cNvPr id="3" name="Object 2"/>
          <p:cNvSpPr/>
          <p:nvPr/>
        </p:nvSpPr>
        <p:spPr>
          <a:xfrm>
            <a:off x="476131" y="313354"/>
            <a:ext cx="12188952" cy="327489"/>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579"/>
              </a:lnSpc>
              <a:buNone/>
            </a:pPr>
            <a:r>
              <a:rPr lang="en-US" sz="2250" b="1" kern="0" spc="22">
                <a:solidFill>
                  <a:srgbClr val="FFFFFF"/>
                </a:solidFill>
                <a:latin typeface="Lato" pitchFamily="34" charset="0"/>
                <a:ea typeface="Lato" pitchFamily="34" charset="-122"/>
                <a:cs typeface="Lato" pitchFamily="34" charset="-120"/>
              </a:rPr>
              <a:t>HOW ENCRYPTION WORKS (MATHEMATICAL PERSPECTIVE)</a:t>
            </a:r>
            <a:endParaRPr lang="en-US"/>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08" y="2513451"/>
            <a:ext cx="3894751" cy="1209373"/>
          </a:xfrm>
          <a:prstGeom prst="rect">
            <a:avLst/>
          </a:prstGeom>
        </p:spPr>
      </p:pic>
      <p:sp>
        <p:nvSpPr>
          <p:cNvPr id="5" name="Object 4"/>
          <p:cNvSpPr/>
          <p:nvPr/>
        </p:nvSpPr>
        <p:spPr>
          <a:xfrm>
            <a:off x="506287" y="2971250"/>
            <a:ext cx="3526516" cy="28002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206"/>
              </a:lnSpc>
              <a:buNone/>
            </a:pPr>
            <a:r>
              <a:rPr lang="en-US" sz="1620" kern="0" spc="32">
                <a:solidFill>
                  <a:srgbClr val="FFFFFF"/>
                </a:solidFill>
                <a:latin typeface="Lato" pitchFamily="34" charset="0"/>
                <a:ea typeface="Lato" pitchFamily="34" charset="-122"/>
                <a:cs typeface="Lato" pitchFamily="34" charset="-120"/>
              </a:rPr>
              <a:t>Key Generation</a:t>
            </a:r>
            <a:endParaRPr lang="en-US"/>
          </a:p>
        </p:txBody>
      </p:sp>
      <p:sp>
        <p:nvSpPr>
          <p:cNvPr id="6" name="Object 5"/>
          <p:cNvSpPr/>
          <p:nvPr/>
        </p:nvSpPr>
        <p:spPr>
          <a:xfrm>
            <a:off x="761810" y="3838702"/>
            <a:ext cx="3526516" cy="1473476"/>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934"/>
              </a:lnSpc>
              <a:buNone/>
            </a:pPr>
            <a:r>
              <a:rPr lang="en-US" sz="1350" kern="0" spc="27">
                <a:solidFill>
                  <a:srgbClr val="FFFFFF">
                    <a:alpha val="80000"/>
                  </a:srgbClr>
                </a:solidFill>
                <a:latin typeface="Lato" pitchFamily="34" charset="0"/>
                <a:ea typeface="Lato" pitchFamily="34" charset="-122"/>
                <a:cs typeface="Lato" pitchFamily="34" charset="-120"/>
              </a:rPr>
              <a:t>Choose two large prime numbers (p and q), compute n = p × q, Euler's totient function ϕ(n) = (p - 1)(q - 1), choose an encryption exponent e such that gcd(e, ϕ(n)) = 1, and compute the private key d where d × e ≡ 1 (mod ϕ(n)).</a:t>
            </a:r>
            <a:endParaRPr lang="en-US"/>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8661" y="2513451"/>
            <a:ext cx="3894751" cy="1209373"/>
          </a:xfrm>
          <a:prstGeom prst="rect">
            <a:avLst/>
          </a:prstGeom>
        </p:spPr>
      </p:pic>
      <p:sp>
        <p:nvSpPr>
          <p:cNvPr id="8" name="Object 7"/>
          <p:cNvSpPr/>
          <p:nvPr/>
        </p:nvSpPr>
        <p:spPr>
          <a:xfrm>
            <a:off x="4488329" y="2971250"/>
            <a:ext cx="3212269" cy="28002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206"/>
              </a:lnSpc>
              <a:buNone/>
            </a:pPr>
            <a:r>
              <a:rPr lang="en-US" sz="1620" kern="0" spc="32">
                <a:solidFill>
                  <a:srgbClr val="FFFFFF"/>
                </a:solidFill>
                <a:latin typeface="Lato" pitchFamily="34" charset="0"/>
                <a:ea typeface="Lato" pitchFamily="34" charset="-122"/>
                <a:cs typeface="Lato" pitchFamily="34" charset="-120"/>
              </a:rPr>
              <a:t>Encryption Process</a:t>
            </a:r>
            <a:endParaRPr lang="en-US"/>
          </a:p>
        </p:txBody>
      </p:sp>
      <p:sp>
        <p:nvSpPr>
          <p:cNvPr id="9" name="Object 8"/>
          <p:cNvSpPr/>
          <p:nvPr/>
        </p:nvSpPr>
        <p:spPr>
          <a:xfrm>
            <a:off x="4443889" y="3838702"/>
            <a:ext cx="3526516" cy="736738"/>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934"/>
              </a:lnSpc>
              <a:buNone/>
            </a:pPr>
            <a:r>
              <a:rPr lang="en-US" sz="1350" kern="0" spc="27">
                <a:solidFill>
                  <a:srgbClr val="FFFFFF">
                    <a:alpha val="80000"/>
                  </a:srgbClr>
                </a:solidFill>
                <a:latin typeface="Lato" pitchFamily="34" charset="0"/>
                <a:ea typeface="Lato" pitchFamily="34" charset="-122"/>
                <a:cs typeface="Lato" pitchFamily="34" charset="-120"/>
              </a:rPr>
              <a:t>Convert the message (M) into a number, and use the formula: C = M^e mod n to get the ciphertext (C).</a:t>
            </a:r>
            <a:endParaRPr lang="en-US"/>
          </a:p>
        </p:txBody>
      </p:sp>
      <p:pic>
        <p:nvPicPr>
          <p:cNvPr id="10" name="Object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30718" y="2513451"/>
            <a:ext cx="3894751" cy="1209373"/>
          </a:xfrm>
          <a:prstGeom prst="rect">
            <a:avLst/>
          </a:prstGeom>
        </p:spPr>
      </p:pic>
      <p:sp>
        <p:nvSpPr>
          <p:cNvPr id="11" name="Object 10"/>
          <p:cNvSpPr/>
          <p:nvPr/>
        </p:nvSpPr>
        <p:spPr>
          <a:xfrm>
            <a:off x="8170408" y="2971250"/>
            <a:ext cx="3212269" cy="28002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206"/>
              </a:lnSpc>
              <a:buNone/>
            </a:pPr>
            <a:r>
              <a:rPr lang="en-US" sz="1620" kern="0" spc="32">
                <a:solidFill>
                  <a:srgbClr val="FFFFFF"/>
                </a:solidFill>
                <a:latin typeface="Lato" pitchFamily="34" charset="0"/>
                <a:ea typeface="Lato" pitchFamily="34" charset="-122"/>
                <a:cs typeface="Lato" pitchFamily="34" charset="-120"/>
              </a:rPr>
              <a:t>Decryption Process</a:t>
            </a:r>
            <a:endParaRPr lang="en-US"/>
          </a:p>
        </p:txBody>
      </p:sp>
      <p:sp>
        <p:nvSpPr>
          <p:cNvPr id="12" name="Object 11"/>
          <p:cNvSpPr/>
          <p:nvPr/>
        </p:nvSpPr>
        <p:spPr>
          <a:xfrm>
            <a:off x="8125968" y="3838702"/>
            <a:ext cx="3526516" cy="736738"/>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934"/>
              </a:lnSpc>
              <a:buNone/>
            </a:pPr>
            <a:r>
              <a:rPr lang="en-US" sz="1350" kern="0" spc="27">
                <a:solidFill>
                  <a:srgbClr val="FFFFFF">
                    <a:alpha val="80000"/>
                  </a:srgbClr>
                </a:solidFill>
                <a:latin typeface="Lato" pitchFamily="34" charset="0"/>
                <a:ea typeface="Lato" pitchFamily="34" charset="-122"/>
                <a:cs typeface="Lato" pitchFamily="34" charset="-120"/>
              </a:rPr>
              <a:t>Use the formula: M = C^d mod n to retrieve the original message (M) from the ciphertext (C).</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7">
    <p:bg>
      <p:bgPr>
        <a:solidFill>
          <a:srgbClr val="120309"/>
        </a:solidFill>
        <a:effectLst/>
      </p:bgPr>
    </p:bg>
    <p:spTree>
      <p:nvGrpSpPr>
        <p:cNvPr id="1" name=""/>
        <p:cNvGrpSpPr/>
        <p:nvPr/>
      </p:nvGrpSpPr>
      <p:grpSpPr>
        <a:xfrm>
          <a:off x="0" y="0"/>
          <a:ext cx="0" cy="0"/>
          <a:chOff x="0" y="0"/>
          <a:chExt cx="0" cy="0"/>
        </a:xfrm>
      </p:grpSpPr>
      <p:sp>
        <p:nvSpPr>
          <p:cNvPr id="2" name="Object 1"/>
          <p:cNvSpPr/>
          <p:nvPr/>
        </p:nvSpPr>
        <p:spPr>
          <a:xfrm>
            <a:off x="476131" y="476131"/>
            <a:ext cx="3371007" cy="5904024"/>
          </a:xfrm>
          <a:prstGeom prst="rect">
            <a:avLst/>
          </a:prstGeom>
          <a:solidFill>
            <a:srgbClr val="A61E5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 name="Object 2" descr="Cryptography"/>
          <p:cNvPicPr>
            <a:picLocks noChangeAspect="1"/>
          </p:cNvPicPr>
          <p:nvPr/>
        </p:nvPicPr>
        <p:blipFill>
          <a:blip r:embed="rId3"/>
          <a:srcRect l="33926" r="33926"/>
          <a:stretch>
            <a:fillRect/>
          </a:stretch>
        </p:blipFill>
        <p:spPr>
          <a:xfrm>
            <a:off x="476131" y="476131"/>
            <a:ext cx="3371007" cy="5904024"/>
          </a:xfrm>
          <a:prstGeom prst="rect">
            <a:avLst/>
          </a:prstGeom>
        </p:spPr>
      </p:pic>
      <p:sp>
        <p:nvSpPr>
          <p:cNvPr id="4" name="Object 3"/>
          <p:cNvSpPr/>
          <p:nvPr/>
        </p:nvSpPr>
        <p:spPr>
          <a:xfrm>
            <a:off x="4445947" y="2284536"/>
            <a:ext cx="7144196" cy="654978"/>
          </a:xfrm>
          <a:prstGeom prst="rect">
            <a:avLst/>
          </a:prstGeom>
          <a:noFill/>
        </p:spPr>
        <p:txBody>
          <a:bodyPr wrap="square"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79"/>
              </a:lnSpc>
              <a:buNone/>
            </a:pPr>
            <a:r>
              <a:rPr lang="en-US" sz="2250" b="1" kern="0" spc="22">
                <a:solidFill>
                  <a:srgbClr val="FFFFFF"/>
                </a:solidFill>
                <a:latin typeface="Lato" pitchFamily="34" charset="0"/>
                <a:ea typeface="Lato" pitchFamily="34" charset="-122"/>
                <a:cs typeface="Lato" pitchFamily="34" charset="-120"/>
              </a:rPr>
              <a:t>CRYPTOGRAPHY: ENCRYPTION &amp; DECRYPTION USING DISCRETE MATHEMATICS</a:t>
            </a:r>
            <a:endParaRPr lang="en-US"/>
          </a:p>
        </p:txBody>
      </p:sp>
      <p:sp>
        <p:nvSpPr>
          <p:cNvPr id="5" name="Object 4"/>
          <p:cNvSpPr/>
          <p:nvPr/>
        </p:nvSpPr>
        <p:spPr>
          <a:xfrm>
            <a:off x="4037590" y="3091801"/>
            <a:ext cx="7960909" cy="1473774"/>
          </a:xfrm>
          <a:prstGeom prst="rect">
            <a:avLst/>
          </a:prstGeom>
          <a:noFill/>
        </p:spPr>
        <p:txBody>
          <a:bodyPr wrap="square"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21"/>
              </a:lnSpc>
              <a:spcBef>
                <a:spcPts val="1176"/>
              </a:spcBef>
              <a:buNone/>
            </a:pPr>
            <a:r>
              <a:rPr lang="en-US" sz="1620" kern="0" spc="32">
                <a:solidFill>
                  <a:srgbClr val="FFFFFF">
                    <a:alpha val="80000"/>
                  </a:srgbClr>
                </a:solidFill>
                <a:latin typeface="Lato" pitchFamily="34" charset="0"/>
                <a:ea typeface="Lato" pitchFamily="34" charset="-122"/>
                <a:cs typeface="Lato" pitchFamily="34" charset="-120"/>
              </a:rPr>
              <a:t>Cryptography is a critical field that relies on the principles of discrete mathematics to ensure secure communication in our digital world. It uses mathematical concepts like modular arithmetic, prime numbers, and discrete logarithms to encrypt and decrypt data, protecting sensitive information from cyber threats.</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205"/>
  <p:tag name="AS_RELEASE_DATE" val="2024.02.14"/>
  <p:tag name="AS_TITLE" val="Aspose.Slides for .NET6"/>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Arial"/>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Arial"/>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379</Words>
  <Application>Microsoft Macintosh PowerPoint</Application>
  <PresentationFormat>Widescreen</PresentationFormat>
  <Paragraphs>36</Paragraphs>
  <Slides>5</Slides>
  <Notes>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vt:i4>
      </vt:variant>
    </vt:vector>
  </HeadingPairs>
  <TitlesOfParts>
    <vt:vector size="13" baseType="lpstr">
      <vt:lpstr>Arial</vt:lpstr>
      <vt:lpstr>Lato</vt:lpstr>
      <vt:lpstr>Calibri</vt:lpstr>
      <vt:lpstr>Poppins</vt:lpstr>
      <vt:lpstr>Space Mono</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4</cp:revision>
  <cp:lastPrinted>2025-03-12T04:46:45Z</cp:lastPrinted>
  <dcterms:created xsi:type="dcterms:W3CDTF">2025-03-12T04:46:45Z</dcterms:created>
  <dcterms:modified xsi:type="dcterms:W3CDTF">2025-03-12T20:42:01Z</dcterms:modified>
</cp:coreProperties>
</file>